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77" d="100"/>
          <a:sy n="77" d="100"/>
        </p:scale>
        <p:origin x="-43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355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7430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5753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1880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39468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6064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13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570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03295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75661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5374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165146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88467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10296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7342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83986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604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A2F2D0A-EFE0-4CC3-8EC4-F2FC3267140D}" type="datetimeFigureOut">
              <a:rPr lang="ru-RU" smtClean="0"/>
              <a:t>18.11.2022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2A2D2A98-D51D-43D5-88CC-65C3A727327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731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92400" y="1647825"/>
            <a:ext cx="7019925" cy="1738313"/>
          </a:xfrm>
        </p:spPr>
        <p:txBody>
          <a:bodyPr rtlCol="0"/>
          <a:lstStyle/>
          <a:p>
            <a:pPr fontAlgn="auto">
              <a:spcAft>
                <a:spcPts val="0"/>
              </a:spcAft>
              <a:defRPr/>
            </a:pPr>
            <a:r>
              <a:rPr lang="ru-RU" sz="2400" b="1" dirty="0">
                <a:solidFill>
                  <a:srgbClr val="FF0000"/>
                </a:solidFill>
              </a:rPr>
              <a:t>Краткосрочная  программа внеурочной деятельности по профессиональной компетенции  </a:t>
            </a:r>
            <a:r>
              <a:rPr lang="ru-RU" sz="2400" b="1" i="1" cap="all" dirty="0" smtClean="0">
                <a:solidFill>
                  <a:srgbClr val="FF0000"/>
                </a:solidFill>
              </a:rPr>
              <a:t>«Дизайн ИНТЕРЬРА» </a:t>
            </a:r>
            <a:r>
              <a:rPr lang="ru-RU" sz="2400" b="1" i="1" cap="all" dirty="0">
                <a:solidFill>
                  <a:srgbClr val="FF0000"/>
                </a:solidFill>
              </a:rPr>
              <a:t/>
            </a:r>
            <a:br>
              <a:rPr lang="ru-RU" sz="2400" b="1" i="1" cap="all" dirty="0">
                <a:solidFill>
                  <a:srgbClr val="FF0000"/>
                </a:solidFill>
              </a:rPr>
            </a:br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сроки реализации 36 часов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2400" y="3657600"/>
            <a:ext cx="6815138" cy="1320800"/>
          </a:xfrm>
        </p:spPr>
        <p:txBody>
          <a:bodyPr rtlCol="0">
            <a:normAutofit fontScale="92500"/>
          </a:bodyPr>
          <a:lstStyle/>
          <a:p>
            <a:pPr fontAlgn="auto">
              <a:buFont typeface="Arial"/>
              <a:buNone/>
              <a:defRPr/>
            </a:pPr>
            <a:r>
              <a:rPr lang="ru-RU" dirty="0" smtClean="0"/>
              <a:t>Разработчики :</a:t>
            </a:r>
          </a:p>
          <a:p>
            <a:pPr fontAlgn="auto">
              <a:buFont typeface="Arial"/>
              <a:buNone/>
              <a:defRPr/>
            </a:pPr>
            <a:r>
              <a:rPr lang="ru-RU" dirty="0" smtClean="0"/>
              <a:t>Титова Кристина Николаевна , </a:t>
            </a:r>
            <a:r>
              <a:rPr lang="ru-RU" dirty="0" err="1" smtClean="0"/>
              <a:t>Чекмарева</a:t>
            </a:r>
            <a:r>
              <a:rPr lang="ru-RU" dirty="0" smtClean="0"/>
              <a:t> Елена Владимировна, </a:t>
            </a:r>
          </a:p>
          <a:p>
            <a:pPr fontAlgn="auto">
              <a:buFont typeface="Arial"/>
              <a:buNone/>
              <a:defRPr/>
            </a:pPr>
            <a:r>
              <a:rPr lang="ru-RU" dirty="0" smtClean="0"/>
              <a:t>БПОУ </a:t>
            </a:r>
            <a:r>
              <a:rPr lang="ru-RU" dirty="0"/>
              <a:t>ОО «Омский строительный колледж»</a:t>
            </a:r>
          </a:p>
          <a:p>
            <a:pPr fontAlgn="auto">
              <a:buFont typeface="Arial"/>
              <a:buNone/>
              <a:defRPr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7534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4"/>
          <p:cNvSpPr>
            <a:spLocks noGrp="1"/>
          </p:cNvSpPr>
          <p:nvPr>
            <p:ph type="title" idx="4294967295"/>
          </p:nvPr>
        </p:nvSpPr>
        <p:spPr>
          <a:xfrm>
            <a:off x="2146300" y="1023938"/>
            <a:ext cx="7691438" cy="13033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  <a:t/>
            </a:r>
            <a:b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</a:br>
            <a: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  <a:t>Проблема , на которую направлен продукт</a:t>
            </a:r>
            <a:r>
              <a:rPr lang="ru-RU" altLang="ru-RU" sz="2400" dirty="0" smtClean="0">
                <a:ln>
                  <a:noFill/>
                </a:ln>
              </a:rPr>
              <a:t>: </a:t>
            </a:r>
            <a:br>
              <a:rPr lang="ru-RU" altLang="ru-RU" sz="2400" dirty="0" smtClean="0">
                <a:ln>
                  <a:noFill/>
                </a:ln>
              </a:rPr>
            </a:br>
            <a:r>
              <a:rPr lang="ru-RU" altLang="ru-RU" sz="2400" dirty="0" smtClean="0">
                <a:ln>
                  <a:noFill/>
                </a:ln>
              </a:rPr>
              <a:t>профориентация обучающихся по  профессиональной  компетенции </a:t>
            </a:r>
            <a:br>
              <a:rPr lang="ru-RU" altLang="ru-RU" sz="2400" dirty="0" smtClean="0">
                <a:ln>
                  <a:noFill/>
                </a:ln>
              </a:rPr>
            </a:br>
            <a: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  <a:t>«Дизайн интерьера». </a:t>
            </a:r>
            <a:b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</a:br>
            <a: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  <a:t>Целевая аудитория </a:t>
            </a:r>
            <a:r>
              <a:rPr lang="ru-RU" altLang="ru-RU" sz="2400" dirty="0" smtClean="0">
                <a:ln>
                  <a:noFill/>
                </a:ln>
              </a:rPr>
              <a:t>: обучающиеся 14-16 лет</a:t>
            </a:r>
            <a:r>
              <a:rPr lang="ru-RU" altLang="ru-RU" dirty="0" smtClean="0">
                <a:ln>
                  <a:noFill/>
                </a:ln>
              </a:rPr>
              <a:t/>
            </a:r>
            <a:br>
              <a:rPr lang="ru-RU" altLang="ru-RU" dirty="0" smtClean="0">
                <a:ln>
                  <a:noFill/>
                </a:ln>
              </a:rPr>
            </a:br>
            <a:endParaRPr lang="ru-RU" altLang="ru-RU" dirty="0" smtClean="0">
              <a:ln>
                <a:noFill/>
              </a:ln>
            </a:endParaRPr>
          </a:p>
        </p:txBody>
      </p:sp>
      <p:pic>
        <p:nvPicPr>
          <p:cNvPr id="16387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213" y="2714625"/>
            <a:ext cx="6613525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3395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4294967295"/>
          </p:nvPr>
        </p:nvSpPr>
        <p:spPr>
          <a:xfrm>
            <a:off x="1045437" y="4126638"/>
            <a:ext cx="10482262" cy="2213202"/>
          </a:xfrm>
        </p:spPr>
        <p:txBody>
          <a:bodyPr>
            <a:normAutofit fontScale="77500" lnSpcReduction="20000"/>
          </a:bodyPr>
          <a:lstStyle/>
          <a:p>
            <a:pPr marL="0" indent="0" algn="just" eaLnBrk="1" hangingPunct="1">
              <a:buNone/>
              <a:defRPr/>
            </a:pPr>
            <a:r>
              <a:rPr lang="ru-RU" sz="2600" b="1" dirty="0" smtClean="0">
                <a:solidFill>
                  <a:srgbClr val="FF0000"/>
                </a:solidFill>
              </a:rPr>
              <a:t>Задачи</a:t>
            </a:r>
            <a:r>
              <a:rPr lang="ru-RU" sz="2600" b="1" dirty="0">
                <a:solidFill>
                  <a:srgbClr val="FF0000"/>
                </a:solidFill>
              </a:rPr>
              <a:t>: </a:t>
            </a:r>
            <a:endParaRPr lang="ru-RU" sz="2600" b="1" dirty="0" smtClean="0">
              <a:solidFill>
                <a:srgbClr val="FF0000"/>
              </a:solidFill>
            </a:endParaRPr>
          </a:p>
          <a:p>
            <a:pPr algn="just" eaLnBrk="1" hangingPunct="1">
              <a:buFont typeface="Wingdings" panose="05000000000000000000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изучение </a:t>
            </a:r>
            <a:r>
              <a:rPr lang="ru-RU" sz="2000" dirty="0">
                <a:solidFill>
                  <a:schemeClr val="tx1"/>
                </a:solidFill>
              </a:rPr>
              <a:t>школьниками основных инструментов </a:t>
            </a:r>
            <a:r>
              <a:rPr lang="ru-RU" sz="2000" dirty="0" err="1">
                <a:solidFill>
                  <a:schemeClr val="tx1"/>
                </a:solidFill>
              </a:rPr>
              <a:t>предпроектного</a:t>
            </a:r>
            <a:r>
              <a:rPr lang="ru-RU" sz="2000" dirty="0">
                <a:solidFill>
                  <a:schemeClr val="tx1"/>
                </a:solidFill>
              </a:rPr>
              <a:t> анализа,</a:t>
            </a:r>
          </a:p>
          <a:p>
            <a:pPr algn="just" eaLnBrk="1" hangingPunct="1">
              <a:buFont typeface="Wingdings" panose="05000000000000000000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отработка </a:t>
            </a:r>
            <a:r>
              <a:rPr lang="ru-RU" sz="2000" dirty="0">
                <a:solidFill>
                  <a:schemeClr val="tx1"/>
                </a:solidFill>
              </a:rPr>
              <a:t>построения ортогональных проекций и перспективных видов,</a:t>
            </a:r>
          </a:p>
          <a:p>
            <a:pPr algn="just" eaLnBrk="1" hangingPunct="1">
              <a:buFont typeface="Wingdings" panose="05000000000000000000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создании </a:t>
            </a:r>
            <a:r>
              <a:rPr lang="ru-RU" sz="2000" dirty="0">
                <a:solidFill>
                  <a:schemeClr val="tx1"/>
                </a:solidFill>
              </a:rPr>
              <a:t>моделей элементов оборудования </a:t>
            </a:r>
            <a:r>
              <a:rPr lang="ru-RU" sz="2000" dirty="0" smtClean="0">
                <a:solidFill>
                  <a:schemeClr val="tx1"/>
                </a:solidFill>
              </a:rPr>
              <a:t>интерьера  в различных техниках </a:t>
            </a:r>
            <a:r>
              <a:rPr lang="ru-RU" sz="2000" dirty="0">
                <a:solidFill>
                  <a:schemeClr val="tx1"/>
                </a:solidFill>
              </a:rPr>
              <a:t>декорирования элемента оборудования интерьера,</a:t>
            </a:r>
          </a:p>
          <a:p>
            <a:pPr algn="just" eaLnBrk="1" hangingPunct="1">
              <a:buFont typeface="Wingdings" panose="05000000000000000000" pitchFamily="2" charset="2"/>
              <a:buChar char="v"/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выбор наиболее удачного ракурса для демонстрации итоговой работы на демонстрационном стенде или подиуме</a:t>
            </a:r>
            <a:r>
              <a:rPr lang="ru-RU" sz="2900" dirty="0">
                <a:solidFill>
                  <a:schemeClr val="tx1"/>
                </a:solidFill>
              </a:rPr>
              <a:t>.</a:t>
            </a:r>
          </a:p>
          <a:p>
            <a:pPr algn="just" eaLnBrk="1" hangingPunct="1">
              <a:buFontTx/>
              <a:buChar char="-"/>
              <a:defRPr/>
            </a:pPr>
            <a:endParaRPr lang="ru-RU" b="1" dirty="0">
              <a:solidFill>
                <a:schemeClr val="tx1"/>
              </a:solidFill>
            </a:endParaRPr>
          </a:p>
          <a:p>
            <a:pPr algn="just" eaLnBrk="1" hangingPunct="1">
              <a:defRPr/>
            </a:pP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7411" name="Рисунок 6"/>
          <p:cNvPicPr>
            <a:picLocks noGrp="1" noChangeAspect="1"/>
          </p:cNvPicPr>
          <p:nvPr>
            <p:ph type="pic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844" b="30844"/>
          <a:stretch>
            <a:fillRect/>
          </a:stretch>
        </p:blipFill>
        <p:spPr>
          <a:xfrm>
            <a:off x="1323975" y="1025525"/>
            <a:ext cx="3151188" cy="1887538"/>
          </a:xfrm>
        </p:spPr>
      </p:pic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045437" y="3082834"/>
            <a:ext cx="9609137" cy="255497"/>
          </a:xfrm>
        </p:spPr>
        <p:txBody>
          <a:bodyPr>
            <a:normAutofit fontScale="90000"/>
          </a:bodyPr>
          <a:lstStyle/>
          <a:p>
            <a:pPr algn="l" eaLnBrk="1" hangingPunct="1"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>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sz="2200" b="1" dirty="0" smtClean="0">
                <a:solidFill>
                  <a:srgbClr val="FF0000"/>
                </a:solidFill>
              </a:rPr>
              <a:t>Цель:</a:t>
            </a:r>
            <a:r>
              <a:rPr lang="ru-RU" sz="2200" dirty="0" smtClean="0"/>
              <a:t> </a:t>
            </a:r>
            <a:br>
              <a:rPr lang="ru-RU" sz="2200" dirty="0" smtClean="0"/>
            </a:br>
            <a:r>
              <a:rPr lang="ru-RU" sz="2200" dirty="0" smtClean="0">
                <a:latin typeface="+mn-lt"/>
              </a:rPr>
              <a:t>формирование у обучающихся общего представления о работе дизайнера интерьера</a:t>
            </a:r>
            <a:r>
              <a:rPr lang="ru-RU" b="1" dirty="0" smtClean="0">
                <a:latin typeface="+mn-lt"/>
              </a:rPr>
              <a:t/>
            </a:r>
            <a:br>
              <a:rPr lang="ru-RU" b="1" dirty="0" smtClean="0">
                <a:latin typeface="+mn-lt"/>
              </a:rPr>
            </a:br>
            <a:r>
              <a:rPr lang="ru-RU" sz="2200" dirty="0">
                <a:latin typeface="+mn-lt"/>
              </a:rPr>
              <a:t/>
            </a:r>
            <a:br>
              <a:rPr lang="ru-RU" sz="2200" dirty="0">
                <a:latin typeface="+mn-lt"/>
              </a:rPr>
            </a:br>
            <a:endParaRPr lang="ru-RU" sz="2200" dirty="0" smtClean="0">
              <a:latin typeface="+mn-lt"/>
            </a:endParaRPr>
          </a:p>
        </p:txBody>
      </p:sp>
      <p:pic>
        <p:nvPicPr>
          <p:cNvPr id="17413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5163" y="987425"/>
            <a:ext cx="2871787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4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5363" y="1025525"/>
            <a:ext cx="274320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8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>
          <a:xfrm>
            <a:off x="1179513" y="904875"/>
            <a:ext cx="9601200" cy="442913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altLang="ru-RU" sz="2400" b="1" smtClean="0">
                <a:ln>
                  <a:noFill/>
                </a:ln>
                <a:solidFill>
                  <a:srgbClr val="FF0000"/>
                </a:solidFill>
              </a:rPr>
              <a:t>Механизм реализации продукта</a:t>
            </a:r>
          </a:p>
        </p:txBody>
      </p:sp>
      <p:sp>
        <p:nvSpPr>
          <p:cNvPr id="18435" name="Объект 2"/>
          <p:cNvSpPr>
            <a:spLocks noGrp="1"/>
          </p:cNvSpPr>
          <p:nvPr>
            <p:ph idx="1"/>
          </p:nvPr>
        </p:nvSpPr>
        <p:spPr>
          <a:xfrm>
            <a:off x="1295400" y="1347788"/>
            <a:ext cx="9601200" cy="3513137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ru-RU" altLang="ru-RU" sz="2000" dirty="0" smtClean="0">
                <a:solidFill>
                  <a:schemeClr val="tx1"/>
                </a:solidFill>
              </a:rPr>
              <a:t>Изучение отличительных особенностей современных стилей в жилом интерьере.</a:t>
            </a:r>
          </a:p>
          <a:p>
            <a:pPr eaLnBrk="1" hangingPunct="1"/>
            <a:r>
              <a:rPr lang="ru-RU" altLang="ru-RU" sz="2000" dirty="0" smtClean="0">
                <a:solidFill>
                  <a:schemeClr val="tx1"/>
                </a:solidFill>
              </a:rPr>
              <a:t>Изучение и отработка инструментов </a:t>
            </a:r>
            <a:r>
              <a:rPr lang="ru-RU" altLang="ru-RU" sz="2000" dirty="0" err="1" smtClean="0">
                <a:solidFill>
                  <a:schemeClr val="tx1"/>
                </a:solidFill>
              </a:rPr>
              <a:t>предпроектного</a:t>
            </a:r>
            <a:r>
              <a:rPr lang="ru-RU" altLang="ru-RU" sz="2000" dirty="0" smtClean="0">
                <a:solidFill>
                  <a:schemeClr val="tx1"/>
                </a:solidFill>
              </a:rPr>
              <a:t> анализа на примере работы с техническим заданием заказчика (брифом).</a:t>
            </a:r>
          </a:p>
          <a:p>
            <a:pPr eaLnBrk="1" hangingPunct="1"/>
            <a:r>
              <a:rPr lang="ru-RU" altLang="ru-RU" sz="2000" dirty="0" smtClean="0">
                <a:solidFill>
                  <a:schemeClr val="tx1"/>
                </a:solidFill>
              </a:rPr>
              <a:t>Отработка построения ортогональных проекций и перспективного изображения объектов.</a:t>
            </a:r>
          </a:p>
          <a:p>
            <a:pPr eaLnBrk="1" hangingPunct="1"/>
            <a:r>
              <a:rPr lang="ru-RU" altLang="ru-RU" sz="2000" dirty="0" smtClean="0">
                <a:solidFill>
                  <a:schemeClr val="tx1"/>
                </a:solidFill>
              </a:rPr>
              <a:t>Разработка концептуального предмета интерьера.</a:t>
            </a:r>
          </a:p>
          <a:p>
            <a:pPr eaLnBrk="1" hangingPunct="1"/>
            <a:r>
              <a:rPr lang="ru-RU" altLang="ru-RU" sz="2000" dirty="0" smtClean="0">
                <a:solidFill>
                  <a:schemeClr val="tx1"/>
                </a:solidFill>
              </a:rPr>
              <a:t>Выполнение модели элемента оборудования интерьера в представленных материалах.</a:t>
            </a:r>
          </a:p>
          <a:p>
            <a:pPr eaLnBrk="1" hangingPunct="1"/>
            <a:r>
              <a:rPr lang="ru-RU" altLang="ru-RU" sz="2000" dirty="0" smtClean="0">
                <a:solidFill>
                  <a:schemeClr val="tx1"/>
                </a:solidFill>
              </a:rPr>
              <a:t>Декорирование элемента оборудования интерьера и установка его на демонстрационном подиуме.</a:t>
            </a:r>
          </a:p>
          <a:p>
            <a:pPr eaLnBrk="1" hangingPunct="1"/>
            <a:endParaRPr lang="ru-RU" altLang="ru-RU" dirty="0" smtClean="0"/>
          </a:p>
        </p:txBody>
      </p:sp>
      <p:sp>
        <p:nvSpPr>
          <p:cNvPr id="4" name="Прямоугольник 3"/>
          <p:cNvSpPr/>
          <p:nvPr/>
        </p:nvSpPr>
        <p:spPr>
          <a:xfrm>
            <a:off x="1295400" y="5149850"/>
            <a:ext cx="9601200" cy="103028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>
                <a:solidFill>
                  <a:schemeClr val="tx1"/>
                </a:solidFill>
              </a:rPr>
              <a:t>Ресурсы</a:t>
            </a:r>
            <a:r>
              <a:rPr lang="ru-RU" sz="2000" dirty="0">
                <a:solidFill>
                  <a:schemeClr val="tx1"/>
                </a:solidFill>
              </a:rPr>
              <a:t>: шаблоны мебели интерьера различных </a:t>
            </a:r>
            <a:r>
              <a:rPr lang="ru-RU" sz="2000" dirty="0" smtClean="0">
                <a:solidFill>
                  <a:schemeClr val="tx1"/>
                </a:solidFill>
              </a:rPr>
              <a:t>стилей, ножницы, клей, бумага,</a:t>
            </a:r>
            <a:endParaRPr lang="ru-RU" sz="2000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ru-RU" sz="2000" dirty="0" smtClean="0">
                <a:solidFill>
                  <a:schemeClr val="tx1"/>
                </a:solidFill>
              </a:rPr>
              <a:t>компьютер, </a:t>
            </a:r>
            <a:r>
              <a:rPr lang="ru-RU" sz="2000" dirty="0">
                <a:solidFill>
                  <a:schemeClr val="tx1"/>
                </a:solidFill>
              </a:rPr>
              <a:t>принтер  </a:t>
            </a:r>
          </a:p>
        </p:txBody>
      </p:sp>
    </p:spTree>
    <p:extLst>
      <p:ext uri="{BB962C8B-B14F-4D97-AF65-F5344CB8AC3E}">
        <p14:creationId xmlns:p14="http://schemas.microsoft.com/office/powerpoint/2010/main" val="5646763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Заголовок 1"/>
          <p:cNvSpPr>
            <a:spLocks noGrp="1"/>
          </p:cNvSpPr>
          <p:nvPr>
            <p:ph type="title"/>
          </p:nvPr>
        </p:nvSpPr>
        <p:spPr>
          <a:xfrm>
            <a:off x="1370829" y="818606"/>
            <a:ext cx="9601200" cy="657497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  <a:t>Анализ эффективности реализации продукта</a:t>
            </a:r>
          </a:p>
        </p:txBody>
      </p:sp>
      <p:sp>
        <p:nvSpPr>
          <p:cNvPr id="19459" name="Текст 8"/>
          <p:cNvSpPr>
            <a:spLocks noGrp="1"/>
          </p:cNvSpPr>
          <p:nvPr>
            <p:ph type="body" idx="1"/>
          </p:nvPr>
        </p:nvSpPr>
        <p:spPr>
          <a:xfrm>
            <a:off x="1370829" y="1887533"/>
            <a:ext cx="6133012" cy="1136559"/>
          </a:xfrm>
        </p:spPr>
        <p:txBody>
          <a:bodyPr/>
          <a:lstStyle/>
          <a:p>
            <a:r>
              <a:rPr lang="ru-RU" sz="1800" b="1" dirty="0"/>
              <a:t>По результатам  обучения по программе  обучающийся </a:t>
            </a:r>
            <a:r>
              <a:rPr lang="ru-RU" sz="1800" b="1" dirty="0" smtClean="0"/>
              <a:t>должен:</a:t>
            </a:r>
            <a:endParaRPr lang="ru-RU" sz="1800" b="1" dirty="0"/>
          </a:p>
          <a:p>
            <a:pPr eaLnBrk="1" hangingPunct="1"/>
            <a:endParaRPr lang="ru-RU" alt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sz="half" idx="2"/>
          </p:nvPr>
        </p:nvSpPr>
        <p:spPr>
          <a:xfrm>
            <a:off x="1370829" y="2540815"/>
            <a:ext cx="6759530" cy="3563893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1600" dirty="0" smtClean="0"/>
              <a:t>осуществлять деятельность по поиску информации по теме исследования,</a:t>
            </a:r>
          </a:p>
          <a:p>
            <a:pPr eaLnBrk="1" hangingPunct="1">
              <a:defRPr/>
            </a:pPr>
            <a:r>
              <a:rPr lang="ru-RU" sz="1600" dirty="0" smtClean="0"/>
              <a:t>обосновывать принятые проектные решения,</a:t>
            </a:r>
          </a:p>
          <a:p>
            <a:pPr eaLnBrk="1" hangingPunct="1">
              <a:defRPr/>
            </a:pPr>
            <a:r>
              <a:rPr lang="ru-RU" sz="1600" dirty="0" smtClean="0"/>
              <a:t>выполнять построения ортогональных проекций объектов,</a:t>
            </a:r>
          </a:p>
          <a:p>
            <a:pPr eaLnBrk="1" hangingPunct="1">
              <a:defRPr/>
            </a:pPr>
            <a:r>
              <a:rPr lang="ru-RU" sz="1600" dirty="0" smtClean="0"/>
              <a:t>выполнять построения перспективных изображений элемента оборудования интерьера и интерьера в целом,</a:t>
            </a:r>
          </a:p>
          <a:p>
            <a:pPr eaLnBrk="1" hangingPunct="1">
              <a:defRPr/>
            </a:pPr>
            <a:r>
              <a:rPr lang="ru-RU" sz="1600" dirty="0" smtClean="0"/>
              <a:t>выполнять развертки элемента оборудования интерьера,</a:t>
            </a:r>
          </a:p>
          <a:p>
            <a:pPr eaLnBrk="1" hangingPunct="1">
              <a:defRPr/>
            </a:pPr>
            <a:r>
              <a:rPr lang="ru-RU" sz="1600" dirty="0" smtClean="0"/>
              <a:t>выполнять модели элементов оборудования интерьера из картона,</a:t>
            </a:r>
          </a:p>
          <a:p>
            <a:pPr eaLnBrk="1" hangingPunct="1">
              <a:defRPr/>
            </a:pPr>
            <a:r>
              <a:rPr lang="ru-RU" sz="1600" dirty="0" smtClean="0"/>
              <a:t>использовать различные техники декорирования поверхности,</a:t>
            </a:r>
          </a:p>
          <a:p>
            <a:pPr eaLnBrk="1" hangingPunct="1">
              <a:defRPr/>
            </a:pPr>
            <a:r>
              <a:rPr lang="ru-RU" sz="1600" dirty="0" smtClean="0"/>
              <a:t>подготавливать объект к демонстрации, защита проекта.</a:t>
            </a:r>
            <a:endParaRPr lang="ru-RU" sz="16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4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80" t="3830" r="11941" b="-110"/>
          <a:stretch/>
        </p:blipFill>
        <p:spPr>
          <a:xfrm rot="16200000">
            <a:off x="7878384" y="2885410"/>
            <a:ext cx="3733018" cy="2873826"/>
          </a:xfrm>
        </p:spPr>
      </p:pic>
    </p:spTree>
    <p:extLst>
      <p:ext uri="{BB962C8B-B14F-4D97-AF65-F5344CB8AC3E}">
        <p14:creationId xmlns:p14="http://schemas.microsoft.com/office/powerpoint/2010/main" val="3816310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Заголовок 4"/>
          <p:cNvSpPr>
            <a:spLocks noGrp="1"/>
          </p:cNvSpPr>
          <p:nvPr>
            <p:ph type="title"/>
          </p:nvPr>
        </p:nvSpPr>
        <p:spPr>
          <a:xfrm>
            <a:off x="1295400" y="750888"/>
            <a:ext cx="9601200" cy="1535112"/>
          </a:xfrm>
        </p:spPr>
        <p:txBody>
          <a:bodyPr>
            <a:normAutofit fontScale="90000"/>
          </a:bodyPr>
          <a:lstStyle/>
          <a:p>
            <a:pPr algn="just" eaLnBrk="1" hangingPunct="1"/>
            <a: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  <a:t>Возможность использования в массовой практике.</a:t>
            </a:r>
            <a:br>
              <a:rPr lang="ru-RU" altLang="ru-RU" sz="2400" b="1" dirty="0" smtClean="0">
                <a:ln>
                  <a:noFill/>
                </a:ln>
                <a:solidFill>
                  <a:srgbClr val="FF0000"/>
                </a:solidFill>
              </a:rPr>
            </a:br>
            <a:r>
              <a:rPr lang="ru-RU" altLang="ru-RU" sz="2200" b="1" dirty="0" smtClean="0">
                <a:ln>
                  <a:noFill/>
                </a:ln>
                <a:solidFill>
                  <a:srgbClr val="FF0000"/>
                </a:solidFill>
              </a:rPr>
              <a:t> </a:t>
            </a:r>
            <a:r>
              <a:rPr lang="ru-RU" altLang="ru-RU" sz="2200" dirty="0" smtClean="0">
                <a:ln>
                  <a:noFill/>
                </a:ln>
                <a:solidFill>
                  <a:schemeClr val="tx1"/>
                </a:solidFill>
              </a:rPr>
              <a:t>Программа предназначена для профессиональной ориентации, привлечения школьников к внеурочной деятельности, привлечения мотивированных абитуриентов для обучения по специальностям «Дизайн интерьера», «Дизайн среды», «Архитектура». </a:t>
            </a:r>
          </a:p>
        </p:txBody>
      </p:sp>
      <p:pic>
        <p:nvPicPr>
          <p:cNvPr id="20483" name="Объект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56805" y="2477634"/>
            <a:ext cx="5859462" cy="3744912"/>
          </a:xfrm>
        </p:spPr>
      </p:pic>
    </p:spTree>
    <p:extLst>
      <p:ext uri="{BB962C8B-B14F-4D97-AF65-F5344CB8AC3E}">
        <p14:creationId xmlns:p14="http://schemas.microsoft.com/office/powerpoint/2010/main" val="234629462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21</TotalTime>
  <Words>230</Words>
  <Application>Microsoft Office PowerPoint</Application>
  <PresentationFormat>Произвольный</PresentationFormat>
  <Paragraphs>31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Натуральные материалы</vt:lpstr>
      <vt:lpstr>Краткосрочная  программа внеурочной деятельности по профессиональной компетенции  «Дизайн ИНТЕРЬРА»   сроки реализации 36 часов</vt:lpstr>
      <vt:lpstr> Проблема , на которую направлен продукт:  профориентация обучающихся по  профессиональной  компетенции  «Дизайн интерьера».  Целевая аудитория : обучающиеся 14-16 лет </vt:lpstr>
      <vt:lpstr>   Цель:  формирование у обучающихся общего представления о работе дизайнера интерьера  </vt:lpstr>
      <vt:lpstr>Механизм реализации продукта</vt:lpstr>
      <vt:lpstr>Анализ эффективности реализации продукта</vt:lpstr>
      <vt:lpstr>Возможность использования в массовой практике.  Программа предназначена для профессиональной ориентации, привлечения школьников к внеурочной деятельности, привлечения мотивированных абитуриентов для обучения по специальностям «Дизайн интерьера», «Дизайн среды», «Архитектура».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Краткосрочная  программа внеурочной деятельности по профессиональной компетенции  «Дизайн ИНТЕРЬРА»   сроки реализации 36 часов</dc:title>
  <dc:creator>user</dc:creator>
  <cp:lastModifiedBy>user</cp:lastModifiedBy>
  <cp:revision>5</cp:revision>
  <dcterms:created xsi:type="dcterms:W3CDTF">2022-11-18T09:14:12Z</dcterms:created>
  <dcterms:modified xsi:type="dcterms:W3CDTF">2022-11-18T17:38:45Z</dcterms:modified>
</cp:coreProperties>
</file>