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8"/>
  </p:handout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D600"/>
    <a:srgbClr val="97000B"/>
    <a:srgbClr val="324057"/>
    <a:srgbClr val="007CCE"/>
    <a:srgbClr val="2A1255"/>
    <a:srgbClr val="A58C51"/>
    <a:srgbClr val="213969"/>
    <a:srgbClr val="332319"/>
    <a:srgbClr val="173A8D"/>
    <a:srgbClr val="0033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83" d="100"/>
          <a:sy n="83" d="100"/>
        </p:scale>
        <p:origin x="-978" y="-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944"/>
    </p:cViewPr>
  </p:sorterViewPr>
  <p:notesViewPr>
    <p:cSldViewPr snapToGrid="0">
      <p:cViewPr varScale="1">
        <p:scale>
          <a:sx n="85" d="100"/>
          <a:sy n="85" d="100"/>
        </p:scale>
        <p:origin x="3804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2DD1C9-4BB6-422A-8F34-C157EA500BD9}" type="datetimeFigureOut">
              <a:rPr lang="en-US" smtClean="0"/>
              <a:pPr/>
              <a:t>11/18/2022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A997E4-EE34-411C-9FF1-22B934EF53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4113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11/18/2022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845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11/18/2022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094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11/18/2022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67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11/18/2022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750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11/18/2022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137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11/18/2022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867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11/18/2022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246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11/18/2022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897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11/18/2022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639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11/18/2022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725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11/18/2022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581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459" y="1465729"/>
            <a:ext cx="7869891" cy="4711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D9794-A4CC-42D0-9A65-24C6B9EF4076}" type="datetimeFigureOut">
              <a:rPr lang="en-US" smtClean="0"/>
              <a:pPr/>
              <a:t>11/18/2022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"/>
            <a:ext cx="7886700" cy="13377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321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9143999" cy="6857999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685800" y="143435"/>
            <a:ext cx="7772400" cy="1711123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n-lt"/>
              </a:rPr>
              <a:t/>
            </a:r>
            <a:br>
              <a:rPr lang="ru-RU" sz="32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n-lt"/>
              </a:rPr>
            </a:br>
            <a:r>
              <a:rPr lang="ru-RU" sz="32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n-lt"/>
              </a:rPr>
              <a:t/>
            </a:r>
            <a:br>
              <a:rPr lang="ru-RU" sz="32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n-lt"/>
              </a:rPr>
            </a:br>
            <a:r>
              <a:rPr lang="ru-RU" sz="32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n-lt"/>
              </a:rPr>
              <a:t>Краткосрочная  программа внеурочной деятельности по профессиональной компетенции  «Архитектура» </a:t>
            </a:r>
            <a:br>
              <a:rPr lang="ru-RU" sz="32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n-lt"/>
              </a:rPr>
            </a:br>
            <a:r>
              <a:rPr lang="ru-RU" sz="32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n-lt"/>
              </a:rPr>
              <a:t> </a:t>
            </a:r>
            <a:r>
              <a:rPr lang="ru-RU" sz="3200" b="1" cap="small" dirty="0" smtClean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+mn-lt"/>
              </a:rPr>
              <a:t>сроки</a:t>
            </a:r>
            <a:r>
              <a:rPr lang="ru-RU" sz="3200" b="1" dirty="0" smtClean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+mn-lt"/>
              </a:rPr>
              <a:t> реализации</a:t>
            </a:r>
            <a:r>
              <a:rPr lang="ru-RU" sz="32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n-lt"/>
              </a:rPr>
              <a:t> </a:t>
            </a:r>
            <a:r>
              <a:rPr lang="ru-RU" sz="3200" b="1" dirty="0" smtClean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+mn-lt"/>
              </a:rPr>
              <a:t>36 часов</a:t>
            </a:r>
            <a:endParaRPr lang="en-US" sz="3200" b="1" dirty="0">
              <a:ln w="13462">
                <a:solidFill>
                  <a:schemeClr val="bg1"/>
                </a:solidFill>
                <a:prstDash val="solid"/>
              </a:ln>
              <a:effectLst>
                <a:outerShdw dist="38100" dir="2700000" algn="bl" rotWithShape="0">
                  <a:schemeClr val="accent5"/>
                </a:outerShdw>
              </a:effectLst>
              <a:latin typeface="+mn-lt"/>
            </a:endParaRPr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437881" y="3602038"/>
            <a:ext cx="6375295" cy="1655762"/>
          </a:xfrm>
        </p:spPr>
        <p:txBody>
          <a:bodyPr/>
          <a:lstStyle/>
          <a:p>
            <a:r>
              <a:rPr lang="ru-RU" dirty="0" smtClean="0"/>
              <a:t>Разработчик   </a:t>
            </a:r>
            <a:r>
              <a:rPr lang="ru-RU" dirty="0" err="1" smtClean="0"/>
              <a:t>Шамшина</a:t>
            </a:r>
            <a:r>
              <a:rPr lang="ru-RU" dirty="0" smtClean="0"/>
              <a:t> Ирина Викторовна, БПОУ ОО «Омский строительный колледж»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0652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28650" y="218113"/>
            <a:ext cx="7886700" cy="1392573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Проблема , на которую направлен продукт</a:t>
            </a:r>
            <a:r>
              <a:rPr lang="ru-RU" sz="2400" dirty="0"/>
              <a:t>: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профориентация обучающихся по  профессиональной  компетенции </a:t>
            </a:r>
            <a:r>
              <a:rPr lang="ru-RU" sz="2400" dirty="0"/>
              <a:t>«Архитектура». </a:t>
            </a:r>
            <a:br>
              <a:rPr lang="ru-RU" sz="2400" dirty="0"/>
            </a:br>
            <a:r>
              <a:rPr lang="ru-RU" sz="2400" b="1" dirty="0">
                <a:solidFill>
                  <a:srgbClr val="FF0000"/>
                </a:solidFill>
              </a:rPr>
              <a:t>Целевая аудитория</a:t>
            </a:r>
            <a:r>
              <a:rPr lang="ru-RU" sz="2400" b="1" dirty="0"/>
              <a:t> </a:t>
            </a:r>
            <a:r>
              <a:rPr lang="ru-RU" sz="2400" dirty="0"/>
              <a:t>: возраст участников  14-16 лет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53" y="1401210"/>
            <a:ext cx="4968000" cy="3312000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397" y="3582098"/>
            <a:ext cx="4355603" cy="294422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4294967295"/>
          </p:nvPr>
        </p:nvSpPr>
        <p:spPr>
          <a:xfrm>
            <a:off x="1249597" y="315054"/>
            <a:ext cx="7097450" cy="3954943"/>
          </a:xfrm>
        </p:spPr>
        <p:txBody>
          <a:bodyPr>
            <a:normAutofit fontScale="92500" lnSpcReduction="20000"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Цель: </a:t>
            </a:r>
          </a:p>
          <a:p>
            <a:r>
              <a:rPr lang="ru-RU" sz="2400" dirty="0"/>
              <a:t>Формирование начальных навыков макетирования профессиональной компетенции «Архитектура».  </a:t>
            </a:r>
          </a:p>
          <a:p>
            <a:r>
              <a:rPr lang="ru-RU" sz="2400" b="1" dirty="0">
                <a:solidFill>
                  <a:srgbClr val="FF0000"/>
                </a:solidFill>
              </a:rPr>
              <a:t>Задачи: </a:t>
            </a:r>
          </a:p>
          <a:p>
            <a:r>
              <a:rPr lang="ru-RU" sz="2400" dirty="0"/>
              <a:t>- изучить требования </a:t>
            </a:r>
            <a:r>
              <a:rPr lang="ru-RU" sz="2400" dirty="0" smtClean="0"/>
              <a:t>по профессиональной компетенции </a:t>
            </a:r>
            <a:r>
              <a:rPr lang="ru-RU" sz="2400" dirty="0"/>
              <a:t>«Архитектура»</a:t>
            </a:r>
          </a:p>
          <a:p>
            <a:r>
              <a:rPr lang="ru-RU" sz="2400" dirty="0"/>
              <a:t>- освоить принципы образования структуры объема и его формообразующие элементы; </a:t>
            </a:r>
          </a:p>
          <a:p>
            <a:r>
              <a:rPr lang="ru-RU" sz="2400" dirty="0"/>
              <a:t>- изучить приемы нахождения точных пропорций;</a:t>
            </a:r>
          </a:p>
          <a:p>
            <a:r>
              <a:rPr lang="ru-RU" sz="2400" dirty="0"/>
              <a:t>- научиться выполнять несложные композиционные задачи при построении объемно-пространственных </a:t>
            </a:r>
            <a:r>
              <a:rPr lang="ru-RU" sz="2400" dirty="0" smtClean="0"/>
              <a:t>объектов</a:t>
            </a:r>
            <a:endParaRPr lang="ru-RU" sz="2400" dirty="0"/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4752" y="3942000"/>
            <a:ext cx="4374000" cy="2916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6796" y="109058"/>
            <a:ext cx="6652470" cy="35233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</a:rPr>
              <a:t>Механизм реализации продукта</a:t>
            </a:r>
            <a:endParaRPr lang="ru-RU" sz="2400" dirty="0">
              <a:solidFill>
                <a:srgbClr val="FF0000"/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6617405"/>
              </p:ext>
            </p:extLst>
          </p:nvPr>
        </p:nvGraphicFramePr>
        <p:xfrm>
          <a:off x="645954" y="461394"/>
          <a:ext cx="7977770" cy="43774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6067"/>
                <a:gridCol w="3431097"/>
                <a:gridCol w="897622"/>
                <a:gridCol w="931178"/>
                <a:gridCol w="861736"/>
                <a:gridCol w="1420070"/>
              </a:tblGrid>
              <a:tr h="350331">
                <a:tc gridSpan="6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Тематическое планирование</a:t>
                      </a:r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50540">
                <a:tc rowSpan="2">
                  <a:txBody>
                    <a:bodyPr/>
                    <a:lstStyle/>
                    <a:p>
                      <a:r>
                        <a:rPr lang="ru-RU" sz="1400" smtClean="0"/>
                        <a:t>№</a:t>
                      </a:r>
                      <a:endParaRPr lang="ru-RU" sz="1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400" smtClean="0"/>
                        <a:t>Наименование темы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Количество часов</a:t>
                      </a:r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400" dirty="0" smtClean="0"/>
                        <a:t>Форма контроля</a:t>
                      </a:r>
                      <a:endParaRPr lang="ru-RU" sz="1400" dirty="0"/>
                    </a:p>
                  </a:txBody>
                  <a:tcPr/>
                </a:tc>
              </a:tr>
              <a:tr h="263861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800"/>
                        </a:spcAft>
                      </a:pPr>
                      <a:r>
                        <a:rPr lang="ru-RU" sz="1400" b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800"/>
                        </a:spcAft>
                      </a:pP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теория</a:t>
                      </a:r>
                      <a:endParaRPr lang="ru-RU" sz="14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800"/>
                        </a:spcAft>
                      </a:pP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практика</a:t>
                      </a:r>
                      <a:endParaRPr lang="ru-RU" sz="14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96302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Требования к профессиональной компетенции «Архитектура»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тестирование</a:t>
                      </a:r>
                      <a:endParaRPr lang="ru-RU" sz="1400" dirty="0"/>
                    </a:p>
                  </a:txBody>
                  <a:tcPr/>
                </a:tc>
              </a:tr>
              <a:tr h="496302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Техническое описание профессиональной</a:t>
                      </a:r>
                      <a:r>
                        <a:rPr lang="ru-RU" sz="1400" baseline="0" dirty="0" smtClean="0"/>
                        <a:t> </a:t>
                      </a:r>
                      <a:r>
                        <a:rPr lang="ru-RU" sz="1400" dirty="0" smtClean="0"/>
                        <a:t> компетенции «Архитектура»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опрос</a:t>
                      </a:r>
                      <a:endParaRPr lang="ru-RU" sz="1400" dirty="0"/>
                    </a:p>
                  </a:txBody>
                  <a:tcPr/>
                </a:tc>
              </a:tr>
              <a:tr h="3505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Требования охраны труда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собеседование</a:t>
                      </a:r>
                      <a:endParaRPr lang="ru-RU" sz="1400" dirty="0"/>
                    </a:p>
                  </a:txBody>
                  <a:tcPr/>
                </a:tc>
              </a:tr>
              <a:tr h="345737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4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Пластика поверхности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Практическая работа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20194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Простые геометрические тела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8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8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Практическая работа</a:t>
                      </a:r>
                    </a:p>
                  </a:txBody>
                  <a:tcPr/>
                </a:tc>
              </a:tr>
              <a:tr h="25908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6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Виды объемной композиции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17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Практическая работа</a:t>
                      </a:r>
                      <a:endParaRPr lang="ru-RU" sz="1400" dirty="0"/>
                    </a:p>
                  </a:txBody>
                  <a:tcPr/>
                </a:tc>
              </a:tr>
              <a:tr h="259080">
                <a:tc gridSpan="2">
                  <a:txBody>
                    <a:bodyPr/>
                    <a:lstStyle/>
                    <a:p>
                      <a:r>
                        <a:rPr lang="ru-RU" sz="1400" dirty="0" smtClean="0"/>
                        <a:t>Итого</a:t>
                      </a:r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36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6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Накопительная</a:t>
                      </a:r>
                      <a:r>
                        <a:rPr lang="ru-RU" sz="1400" baseline="0" dirty="0" smtClean="0"/>
                        <a:t> оценка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645953" y="5192785"/>
            <a:ext cx="7986320" cy="10486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Ресурсы</a:t>
            </a:r>
            <a:r>
              <a:rPr lang="ru-RU" dirty="0" smtClean="0"/>
              <a:t>: бумага, карандаши, линейки, лекало, клей, нож макетный, нож канцелярский, ножницы, акварельные краски, макетный коврик и т.п.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96248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Анализ эффективности реализации продукта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0702" y="930876"/>
            <a:ext cx="7869891" cy="30479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1900" dirty="0" smtClean="0"/>
              <a:t>По результатам освоения программы обучающийся должен уметь</a:t>
            </a:r>
            <a:endParaRPr lang="ru-RU" sz="1900" dirty="0"/>
          </a:p>
          <a:p>
            <a:r>
              <a:rPr lang="ru-RU" sz="1900" dirty="0" smtClean="0"/>
              <a:t>работать </a:t>
            </a:r>
            <a:r>
              <a:rPr lang="ru-RU" sz="1900" dirty="0"/>
              <a:t>с макетным материалом;</a:t>
            </a:r>
          </a:p>
          <a:p>
            <a:r>
              <a:rPr lang="ru-RU" sz="1900" dirty="0" smtClean="0"/>
              <a:t>качественно </a:t>
            </a:r>
            <a:r>
              <a:rPr lang="ru-RU" sz="1900" dirty="0"/>
              <a:t>выполнять в сжатые сроки требуемый объем согласно заданию, используя только предоставленные материалы для показа объемно-пространственного решения объекта;</a:t>
            </a:r>
          </a:p>
          <a:p>
            <a:r>
              <a:rPr lang="ru-RU" sz="1900" dirty="0" smtClean="0"/>
              <a:t>демонстрировать </a:t>
            </a:r>
            <a:r>
              <a:rPr lang="ru-RU" sz="1900" dirty="0"/>
              <a:t>знания основ архитектурной композиции и закономерности визуального восприятия объекта при макетировании;</a:t>
            </a:r>
          </a:p>
          <a:p>
            <a:r>
              <a:rPr lang="ru-RU" sz="1900" dirty="0" smtClean="0"/>
              <a:t>творчески </a:t>
            </a:r>
            <a:r>
              <a:rPr lang="ru-RU" sz="1900" dirty="0"/>
              <a:t>подходить к процессу макетирования, креативность подхода;</a:t>
            </a:r>
          </a:p>
          <a:p>
            <a:pPr algn="ctr"/>
            <a:r>
              <a:rPr lang="ru-RU" sz="1900" dirty="0" smtClean="0"/>
              <a:t>выполнять </a:t>
            </a:r>
            <a:r>
              <a:rPr lang="ru-RU" sz="1900" dirty="0"/>
              <a:t>работу по объему задания </a:t>
            </a:r>
            <a:r>
              <a:rPr lang="ru-RU" sz="1900" dirty="0" smtClean="0"/>
              <a:t>модуля-изготовление объемно-пространственной  двухмерной композиции фасада здания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3859" y="4044778"/>
            <a:ext cx="3555838" cy="2388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5290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30659"/>
            <a:ext cx="7886700" cy="889687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/>
              <a:t/>
            </a:r>
            <a:br>
              <a:rPr lang="ru-RU" sz="2700" dirty="0"/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/>
              <a:t/>
            </a:r>
            <a:br>
              <a:rPr lang="ru-RU" sz="2700" dirty="0"/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b="1" dirty="0" smtClean="0">
                <a:solidFill>
                  <a:srgbClr val="FF0000"/>
                </a:solidFill>
              </a:rPr>
              <a:t> Возможность использования в массовой практике: </a:t>
            </a:r>
            <a:r>
              <a:rPr lang="ru-RU" sz="2700" dirty="0" smtClean="0"/>
              <a:t>программа </a:t>
            </a:r>
            <a:r>
              <a:rPr lang="ru-RU" sz="2700" dirty="0"/>
              <a:t>предназначена для профессиональной ориентации, привлечения школьников к внеурочной деятельности, привлечения мотивированных абитуриентов для обучения по специальности «Архитектура». </a:t>
            </a:r>
            <a:br>
              <a:rPr lang="ru-RU" sz="2700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74389" y="1960476"/>
            <a:ext cx="4995221" cy="37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03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758</TotalTime>
  <Words>241</Words>
  <Application>Microsoft Office PowerPoint</Application>
  <PresentationFormat>Экран (4:3)</PresentationFormat>
  <Paragraphs>66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Office Theme</vt:lpstr>
      <vt:lpstr>  Краткосрочная  программа внеурочной деятельности по профессиональной компетенции  «Архитектура»   сроки реализации 36 часов</vt:lpstr>
      <vt:lpstr>Проблема , на которую направлен продукт:  профориентация обучающихся по  профессиональной  компетенции «Архитектура».  Целевая аудитория : возраст участников  14-16 лет  </vt:lpstr>
      <vt:lpstr>Презентация PowerPoint</vt:lpstr>
      <vt:lpstr>Механизм реализации продукта</vt:lpstr>
      <vt:lpstr>Анализ эффективности реализации продукта</vt:lpstr>
      <vt:lpstr>      Возможность использования в массовой практике: программа предназначена для профессиональной ориентации, привлечения школьников к внеурочной деятельности, привлечения мотивированных абитуриентов для обучения по специальности «Архитектура».   </vt:lpstr>
    </vt:vector>
  </TitlesOfParts>
  <Company>PJSC "New Engineering Technologies"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Markasian, Pavel (KIEVH)</dc:creator>
  <cp:lastModifiedBy>user</cp:lastModifiedBy>
  <cp:revision>168</cp:revision>
  <dcterms:created xsi:type="dcterms:W3CDTF">2016-11-18T14:12:19Z</dcterms:created>
  <dcterms:modified xsi:type="dcterms:W3CDTF">2022-11-18T09:24:18Z</dcterms:modified>
</cp:coreProperties>
</file>